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sldIdLst>
    <p:sldId id="465" r:id="rId2"/>
    <p:sldId id="384" r:id="rId3"/>
    <p:sldId id="427" r:id="rId4"/>
    <p:sldId id="451" r:id="rId5"/>
    <p:sldId id="605" r:id="rId6"/>
    <p:sldId id="606" r:id="rId7"/>
    <p:sldId id="607" r:id="rId8"/>
    <p:sldId id="608" r:id="rId9"/>
    <p:sldId id="385" r:id="rId10"/>
    <p:sldId id="386" r:id="rId11"/>
    <p:sldId id="387" r:id="rId12"/>
    <p:sldId id="388" r:id="rId13"/>
    <p:sldId id="389" r:id="rId14"/>
    <p:sldId id="390" r:id="rId15"/>
    <p:sldId id="391" r:id="rId16"/>
    <p:sldId id="392" r:id="rId17"/>
    <p:sldId id="393" r:id="rId18"/>
    <p:sldId id="436" r:id="rId19"/>
    <p:sldId id="394" r:id="rId20"/>
    <p:sldId id="395" r:id="rId21"/>
    <p:sldId id="396" r:id="rId22"/>
    <p:sldId id="397" r:id="rId23"/>
    <p:sldId id="398" r:id="rId24"/>
    <p:sldId id="430" r:id="rId25"/>
    <p:sldId id="399" r:id="rId26"/>
    <p:sldId id="400" r:id="rId27"/>
    <p:sldId id="401" r:id="rId28"/>
    <p:sldId id="402" r:id="rId29"/>
    <p:sldId id="403" r:id="rId30"/>
    <p:sldId id="404" r:id="rId31"/>
    <p:sldId id="405" r:id="rId32"/>
    <p:sldId id="406" r:id="rId33"/>
    <p:sldId id="432" r:id="rId34"/>
    <p:sldId id="407" r:id="rId35"/>
    <p:sldId id="408" r:id="rId36"/>
    <p:sldId id="409" r:id="rId37"/>
    <p:sldId id="410" r:id="rId38"/>
    <p:sldId id="411" r:id="rId39"/>
    <p:sldId id="412" r:id="rId40"/>
    <p:sldId id="413" r:id="rId41"/>
    <p:sldId id="414" r:id="rId42"/>
    <p:sldId id="415" r:id="rId43"/>
    <p:sldId id="417" r:id="rId44"/>
    <p:sldId id="434" r:id="rId45"/>
    <p:sldId id="454" r:id="rId46"/>
    <p:sldId id="572" r:id="rId47"/>
    <p:sldId id="573" r:id="rId48"/>
    <p:sldId id="586" r:id="rId49"/>
    <p:sldId id="587" r:id="rId50"/>
    <p:sldId id="594" r:id="rId51"/>
    <p:sldId id="595" r:id="rId52"/>
    <p:sldId id="596" r:id="rId53"/>
    <p:sldId id="588" r:id="rId5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02" autoAdjust="0"/>
    <p:restoredTop sz="91277" autoAdjust="0"/>
  </p:normalViewPr>
  <p:slideViewPr>
    <p:cSldViewPr snapToGrid="0">
      <p:cViewPr varScale="1">
        <p:scale>
          <a:sx n="95" d="100"/>
          <a:sy n="95" d="100"/>
        </p:scale>
        <p:origin x="21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4/23/20</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16</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17</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22</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C90C366-52D6-4EF7-AF20-EF2D72A63B49}" type="slidenum">
              <a:rPr lang="en-US" altLang="en-US" smtClean="0"/>
              <a:pPr>
                <a:defRPr/>
              </a:pPr>
              <a:t>23</a:t>
            </a:fld>
            <a:endParaRPr lang="en-US" altLang="en-US"/>
          </a:p>
        </p:txBody>
      </p:sp>
    </p:spTree>
    <p:extLst>
      <p:ext uri="{BB962C8B-B14F-4D97-AF65-F5344CB8AC3E}">
        <p14:creationId xmlns:p14="http://schemas.microsoft.com/office/powerpoint/2010/main" val="2483975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C853A91-13D6-4E60-BE96-D45B2CCC974B}" type="slidenum">
              <a:rPr lang="en-US" altLang="en-US" smtClean="0"/>
              <a:pPr>
                <a:defRPr/>
              </a:pPr>
              <a:t>26</a:t>
            </a:fld>
            <a:endParaRPr lang="en-US" altLang="en-US"/>
          </a:p>
        </p:txBody>
      </p:sp>
    </p:spTree>
    <p:extLst>
      <p:ext uri="{BB962C8B-B14F-4D97-AF65-F5344CB8AC3E}">
        <p14:creationId xmlns:p14="http://schemas.microsoft.com/office/powerpoint/2010/main" val="1216184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27</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28</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6DE3CF6-B7CF-47A6-9430-6FF5F85982D2}" type="slidenum">
              <a:rPr lang="en-US" altLang="en-US" smtClean="0"/>
              <a:pPr>
                <a:defRPr/>
              </a:pPr>
              <a:t>29</a:t>
            </a:fld>
            <a:endParaRPr lang="en-US" altLang="en-US"/>
          </a:p>
        </p:txBody>
      </p:sp>
    </p:spTree>
    <p:extLst>
      <p:ext uri="{BB962C8B-B14F-4D97-AF65-F5344CB8AC3E}">
        <p14:creationId xmlns:p14="http://schemas.microsoft.com/office/powerpoint/2010/main" val="3262274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4EB8FED-DB97-49AA-BE15-7730B8F08CBE}" type="slidenum">
              <a:rPr lang="en-US" altLang="en-US" smtClean="0"/>
              <a:pPr>
                <a:defRPr/>
              </a:pPr>
              <a:t>32</a:t>
            </a:fld>
            <a:endParaRPr lang="en-US" altLang="en-US"/>
          </a:p>
        </p:txBody>
      </p:sp>
    </p:spTree>
    <p:extLst>
      <p:ext uri="{BB962C8B-B14F-4D97-AF65-F5344CB8AC3E}">
        <p14:creationId xmlns:p14="http://schemas.microsoft.com/office/powerpoint/2010/main" val="2929097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BA60038-242D-47E0-8C19-1D96229E30A1}" type="slidenum">
              <a:rPr lang="en-US" altLang="en-US" smtClean="0"/>
              <a:pPr>
                <a:defRPr/>
              </a:pPr>
              <a:t>35</a:t>
            </a:fld>
            <a:endParaRPr lang="en-US" altLang="en-US"/>
          </a:p>
        </p:txBody>
      </p:sp>
    </p:spTree>
    <p:extLst>
      <p:ext uri="{BB962C8B-B14F-4D97-AF65-F5344CB8AC3E}">
        <p14:creationId xmlns:p14="http://schemas.microsoft.com/office/powerpoint/2010/main" val="1986838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36</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37</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43</a:t>
            </a:fld>
            <a:endParaRPr lang="en-US"/>
          </a:p>
        </p:txBody>
      </p:sp>
    </p:spTree>
    <p:extLst>
      <p:ext uri="{BB962C8B-B14F-4D97-AF65-F5344CB8AC3E}">
        <p14:creationId xmlns:p14="http://schemas.microsoft.com/office/powerpoint/2010/main" val="1776104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45</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47</a:t>
            </a:fld>
            <a:endParaRPr lang="en-US"/>
          </a:p>
        </p:txBody>
      </p:sp>
    </p:spTree>
    <p:extLst>
      <p:ext uri="{BB962C8B-B14F-4D97-AF65-F5344CB8AC3E}">
        <p14:creationId xmlns:p14="http://schemas.microsoft.com/office/powerpoint/2010/main" val="597351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48</a:t>
            </a:fld>
            <a:endParaRPr lang="en-US"/>
          </a:p>
        </p:txBody>
      </p:sp>
    </p:spTree>
    <p:extLst>
      <p:ext uri="{BB962C8B-B14F-4D97-AF65-F5344CB8AC3E}">
        <p14:creationId xmlns:p14="http://schemas.microsoft.com/office/powerpoint/2010/main" val="3144870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49</a:t>
            </a:fld>
            <a:endParaRPr lang="en-US"/>
          </a:p>
        </p:txBody>
      </p:sp>
    </p:spTree>
    <p:extLst>
      <p:ext uri="{BB962C8B-B14F-4D97-AF65-F5344CB8AC3E}">
        <p14:creationId xmlns:p14="http://schemas.microsoft.com/office/powerpoint/2010/main" val="2616865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50</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51</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52</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53</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157822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2623110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4/23/20</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4/23/20</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4/23/20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4/23/20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4/23/20</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4/23/20</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4/23/20</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4/23/20</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4/23/20</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4/23/20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4/23/20</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4/23/20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4.pn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hyperlink" Target="https://github.com/kwartler/Harvard_DataMining_Business_Student"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7980836"/>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4/23/20</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513917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58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862322"/>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and services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Tree>
    <p:extLst>
      <p:ext uri="{BB962C8B-B14F-4D97-AF65-F5344CB8AC3E}">
        <p14:creationId xmlns:p14="http://schemas.microsoft.com/office/powerpoint/2010/main" val="230518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me…the boss.</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260195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boss stock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39" y="1454267"/>
            <a:ext cx="3070225" cy="46053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Oval Callout 10"/>
          <p:cNvSpPr/>
          <p:nvPr/>
        </p:nvSpPr>
        <p:spPr>
          <a:xfrm>
            <a:off x="3176336" y="1090863"/>
            <a:ext cx="5872129" cy="1734224"/>
          </a:xfrm>
          <a:prstGeom prst="wedgeEllipseCallout">
            <a:avLst>
              <a:gd name="adj1" fmla="val -64850"/>
              <a:gd name="adj2" fmla="val 2689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want to look intelligent (hence the glasses).  I want to do a mailing to prospective corndog eaters.  Can you identify how many postcards we should send &amp; ROI?</a:t>
            </a:r>
          </a:p>
        </p:txBody>
      </p:sp>
    </p:spTree>
    <p:extLst>
      <p:ext uri="{BB962C8B-B14F-4D97-AF65-F5344CB8AC3E}">
        <p14:creationId xmlns:p14="http://schemas.microsoft.com/office/powerpoint/2010/main" val="413512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look into whether or not that’s true? </a:t>
            </a:r>
          </a:p>
        </p:txBody>
      </p:sp>
      <p:sp>
        <p:nvSpPr>
          <p:cNvPr id="12" name="TextBox 11"/>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125072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b="8527"/>
          <a:stretch/>
        </p:blipFill>
        <p:spPr bwMode="auto">
          <a:xfrm>
            <a:off x="223814" y="2173359"/>
            <a:ext cx="3714750" cy="243958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0" name="Oval Callout 9"/>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1872128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 West coast region.  </a:t>
            </a:r>
          </a:p>
        </p:txBody>
      </p:sp>
    </p:spTree>
    <p:extLst>
      <p:ext uri="{BB962C8B-B14F-4D97-AF65-F5344CB8AC3E}">
        <p14:creationId xmlns:p14="http://schemas.microsoft.com/office/powerpoint/2010/main" val="2131718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Tree>
    <p:extLst>
      <p:ext uri="{BB962C8B-B14F-4D97-AF65-F5344CB8AC3E}">
        <p14:creationId xmlns:p14="http://schemas.microsoft.com/office/powerpoint/2010/main" val="2322875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3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Tree>
    <p:extLst>
      <p:ext uri="{BB962C8B-B14F-4D97-AF65-F5344CB8AC3E}">
        <p14:creationId xmlns:p14="http://schemas.microsoft.com/office/powerpoint/2010/main" val="66837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24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1765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a:t>Supervised Learning</a:t>
            </a:r>
          </a:p>
        </p:txBody>
      </p:sp>
      <p:sp>
        <p:nvSpPr>
          <p:cNvPr id="9219" name="Content Placeholder 2"/>
          <p:cNvSpPr>
            <a:spLocks noGrp="1"/>
          </p:cNvSpPr>
          <p:nvPr>
            <p:ph sz="quarter" idx="1"/>
          </p:nvPr>
        </p:nvSpPr>
        <p:spPr>
          <a:xfrm>
            <a:off x="838200" y="1828800"/>
            <a:ext cx="7772400" cy="4572000"/>
          </a:xfrm>
        </p:spPr>
        <p:txBody>
          <a:bodyPr/>
          <a:lstStyle/>
          <a:p>
            <a:pPr eaLnBrk="1" hangingPunct="1"/>
            <a:r>
              <a:rPr lang="en-US" altLang="en-US">
                <a:latin typeface="Franklin Gothic Book" pitchFamily="34" charset="0"/>
              </a:rPr>
              <a:t>Goal: Predict a single “target” or “outcome” variable </a:t>
            </a:r>
          </a:p>
          <a:p>
            <a:pPr eaLnBrk="1" hangingPunct="1"/>
            <a:endParaRPr lang="en-US" altLang="en-US">
              <a:latin typeface="Franklin Gothic Book" pitchFamily="34" charset="0"/>
            </a:endParaRPr>
          </a:p>
          <a:p>
            <a:pPr eaLnBrk="1" hangingPunct="1"/>
            <a:r>
              <a:rPr lang="en-US" altLang="en-US">
                <a:latin typeface="Franklin Gothic Book" pitchFamily="34" charset="0"/>
              </a:rPr>
              <a:t>Training data, where target value is known</a:t>
            </a:r>
          </a:p>
          <a:p>
            <a:pPr eaLnBrk="1" hangingPunct="1"/>
            <a:endParaRPr lang="en-US" altLang="en-US">
              <a:latin typeface="Franklin Gothic Book" pitchFamily="34" charset="0"/>
            </a:endParaRPr>
          </a:p>
          <a:p>
            <a:pPr eaLnBrk="1" hangingPunct="1"/>
            <a:r>
              <a:rPr lang="en-US" altLang="en-US">
                <a:latin typeface="Franklin Gothic Book" pitchFamily="34" charset="0"/>
              </a:rPr>
              <a:t>Score to data where value is not known</a:t>
            </a:r>
          </a:p>
          <a:p>
            <a:pPr eaLnBrk="1" hangingPunct="1"/>
            <a:endParaRPr lang="en-US" altLang="en-US">
              <a:latin typeface="Franklin Gothic Book" pitchFamily="34" charset="0"/>
            </a:endParaRPr>
          </a:p>
          <a:p>
            <a:pPr eaLnBrk="1" hangingPunct="1"/>
            <a:r>
              <a:rPr lang="en-US" altLang="en-US">
                <a:latin typeface="Franklin Gothic Book" pitchFamily="34" charset="0"/>
              </a:rPr>
              <a:t>Methods: Classification and Prediction</a:t>
            </a:r>
          </a:p>
          <a:p>
            <a:pPr eaLnBrk="1" hangingPunct="1"/>
            <a:endParaRPr lang="en-US" altLang="en-US">
              <a:latin typeface="Franklin Gothic Book" pitchFamily="34" charset="0"/>
            </a:endParaRPr>
          </a:p>
          <a:p>
            <a:pPr eaLnBrk="1" hangingPunct="1">
              <a:buFont typeface="Wingdings 2" pitchFamily="18" charset="2"/>
              <a:buNone/>
            </a:pPr>
            <a:endParaRPr lang="en-US" altLang="en-US">
              <a:latin typeface="Franklin Gothic Book" pitchFamily="34" charset="0"/>
            </a:endParaRPr>
          </a:p>
        </p:txBody>
      </p:sp>
    </p:spTree>
    <p:extLst>
      <p:ext uri="{BB962C8B-B14F-4D97-AF65-F5344CB8AC3E}">
        <p14:creationId xmlns:p14="http://schemas.microsoft.com/office/powerpoint/2010/main" val="2958924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Supervised Learning</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8" y="2319692"/>
            <a:ext cx="100672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Tree>
    <p:extLst>
      <p:ext uri="{BB962C8B-B14F-4D97-AF65-F5344CB8AC3E}">
        <p14:creationId xmlns:p14="http://schemas.microsoft.com/office/powerpoint/2010/main" val="712141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98811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Supervised: Classification</a:t>
            </a:r>
          </a:p>
        </p:txBody>
      </p:sp>
      <p:sp>
        <p:nvSpPr>
          <p:cNvPr id="11267" name="Content Placeholder 2"/>
          <p:cNvSpPr>
            <a:spLocks noGrp="1"/>
          </p:cNvSpPr>
          <p:nvPr>
            <p:ph sz="quarter" idx="1"/>
          </p:nvPr>
        </p:nvSpPr>
        <p:spPr>
          <a:xfrm>
            <a:off x="914400" y="1981200"/>
            <a:ext cx="7772400" cy="4038600"/>
          </a:xfrm>
        </p:spPr>
        <p:txBody>
          <a:bodyPr/>
          <a:lstStyle/>
          <a:p>
            <a:pPr eaLnBrk="1" hangingPunct="1"/>
            <a:r>
              <a:rPr lang="en-US" altLang="en-US">
                <a:latin typeface="Franklin Gothic Book" pitchFamily="34" charset="0"/>
              </a:rPr>
              <a:t>Goal: Predict categorical target (outcome) variable </a:t>
            </a:r>
          </a:p>
          <a:p>
            <a:pPr eaLnBrk="1" hangingPunct="1"/>
            <a:r>
              <a:rPr lang="en-US" altLang="en-US">
                <a:latin typeface="Franklin Gothic Book" pitchFamily="34" charset="0"/>
              </a:rPr>
              <a:t>Examples: Purchase/no purchase, fraud/no fraud, creditworthy/not creditworthy…</a:t>
            </a:r>
          </a:p>
          <a:p>
            <a:pPr eaLnBrk="1" hangingPunct="1"/>
            <a:r>
              <a:rPr lang="en-US" altLang="en-US">
                <a:latin typeface="Franklin Gothic Book" pitchFamily="34" charset="0"/>
              </a:rPr>
              <a:t>Each row is a case (customer, tax return, applicant)</a:t>
            </a:r>
          </a:p>
          <a:p>
            <a:pPr eaLnBrk="1" hangingPunct="1"/>
            <a:r>
              <a:rPr lang="en-US" altLang="en-US">
                <a:latin typeface="Franklin Gothic Book" pitchFamily="34" charset="0"/>
              </a:rPr>
              <a:t>Each column is a variable</a:t>
            </a:r>
          </a:p>
          <a:p>
            <a:pPr eaLnBrk="1" hangingPunct="1"/>
            <a:r>
              <a:rPr lang="en-US" altLang="en-US">
                <a:latin typeface="Franklin Gothic Book" pitchFamily="34" charset="0"/>
              </a:rPr>
              <a:t>Target variable is often binary (yes/no)</a:t>
            </a:r>
          </a:p>
        </p:txBody>
      </p:sp>
    </p:spTree>
    <p:extLst>
      <p:ext uri="{BB962C8B-B14F-4D97-AF65-F5344CB8AC3E}">
        <p14:creationId xmlns:p14="http://schemas.microsoft.com/office/powerpoint/2010/main" val="830794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order a wine, beer, or cocktail?</a:t>
            </a:r>
          </a:p>
          <a:p>
            <a:pPr algn="ctr"/>
            <a:r>
              <a:rPr lang="en-US" sz="1200" dirty="0"/>
              <a:t>The outcome is one of three classes, wine, beer, or cocktail.</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2082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4192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a:t>Supervised: Prediction</a:t>
            </a:r>
          </a:p>
        </p:txBody>
      </p:sp>
      <p:sp>
        <p:nvSpPr>
          <p:cNvPr id="12291" name="Content Placeholder 2"/>
          <p:cNvSpPr>
            <a:spLocks noGrp="1"/>
          </p:cNvSpPr>
          <p:nvPr>
            <p:ph sz="quarter" idx="1"/>
          </p:nvPr>
        </p:nvSpPr>
        <p:spPr>
          <a:xfrm>
            <a:off x="914400" y="1676400"/>
            <a:ext cx="7772400" cy="4572000"/>
          </a:xfrm>
        </p:spPr>
        <p:txBody>
          <a:bodyPr/>
          <a:lstStyle/>
          <a:p>
            <a:pPr eaLnBrk="1" hangingPunct="1"/>
            <a:r>
              <a:rPr lang="en-US" altLang="en-US">
                <a:latin typeface="Franklin Gothic Book" pitchFamily="34" charset="0"/>
              </a:rPr>
              <a:t>Goal: Predict numerical target (outcome) variable </a:t>
            </a:r>
          </a:p>
          <a:p>
            <a:pPr eaLnBrk="1" hangingPunct="1"/>
            <a:r>
              <a:rPr lang="en-US" altLang="en-US">
                <a:latin typeface="Franklin Gothic Book" pitchFamily="34" charset="0"/>
              </a:rPr>
              <a:t>Examples: sales, revenue, performance</a:t>
            </a:r>
          </a:p>
          <a:p>
            <a:pPr eaLnBrk="1" hangingPunct="1"/>
            <a:r>
              <a:rPr lang="en-US" altLang="en-US">
                <a:latin typeface="Franklin Gothic Book" pitchFamily="34" charset="0"/>
              </a:rPr>
              <a:t>As in classification:</a:t>
            </a:r>
          </a:p>
          <a:p>
            <a:pPr eaLnBrk="1" hangingPunct="1"/>
            <a:r>
              <a:rPr lang="en-US" altLang="en-US">
                <a:latin typeface="Franklin Gothic Book" pitchFamily="34" charset="0"/>
              </a:rPr>
              <a:t>Each row is a case (customer, tax return, applicant)</a:t>
            </a:r>
          </a:p>
          <a:p>
            <a:pPr eaLnBrk="1" hangingPunct="1"/>
            <a:r>
              <a:rPr lang="en-US" altLang="en-US">
                <a:latin typeface="Franklin Gothic Book" pitchFamily="34" charset="0"/>
              </a:rPr>
              <a:t>Each column is a variable</a:t>
            </a:r>
          </a:p>
          <a:p>
            <a:pPr eaLnBrk="1" hangingPunct="1"/>
            <a:r>
              <a:rPr lang="en-US" altLang="en-US">
                <a:latin typeface="Franklin Gothic Book" pitchFamily="34" charset="0"/>
              </a:rPr>
              <a:t>Taken together, classification and prediction constitute “predictive analytics”</a:t>
            </a:r>
          </a:p>
          <a:p>
            <a:pPr eaLnBrk="1" hangingPunct="1">
              <a:buFont typeface="Wingdings 2" pitchFamily="18" charset="2"/>
              <a:buNone/>
            </a:pPr>
            <a:endParaRPr lang="en-US" altLang="en-US">
              <a:latin typeface="Franklin Gothic Book" pitchFamily="34" charset="0"/>
            </a:endParaRPr>
          </a:p>
        </p:txBody>
      </p:sp>
    </p:spTree>
    <p:extLst>
      <p:ext uri="{BB962C8B-B14F-4D97-AF65-F5344CB8AC3E}">
        <p14:creationId xmlns:p14="http://schemas.microsoft.com/office/powerpoint/2010/main" val="203623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571402"/>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Tree>
    <p:extLst>
      <p:ext uri="{BB962C8B-B14F-4D97-AF65-F5344CB8AC3E}">
        <p14:creationId xmlns:p14="http://schemas.microsoft.com/office/powerpoint/2010/main" val="1685000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93052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 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1869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Unsupervised Learning</a:t>
            </a:r>
          </a:p>
        </p:txBody>
      </p:sp>
      <p:sp>
        <p:nvSpPr>
          <p:cNvPr id="10243" name="Content Placeholder 2"/>
          <p:cNvSpPr>
            <a:spLocks noGrp="1"/>
          </p:cNvSpPr>
          <p:nvPr>
            <p:ph sz="quarter" idx="1"/>
          </p:nvPr>
        </p:nvSpPr>
        <p:spPr>
          <a:xfrm>
            <a:off x="914400" y="2057400"/>
            <a:ext cx="7772400" cy="3962400"/>
          </a:xfrm>
        </p:spPr>
        <p:txBody>
          <a:bodyPr/>
          <a:lstStyle/>
          <a:p>
            <a:pPr eaLnBrk="1" hangingPunct="1"/>
            <a:r>
              <a:rPr lang="en-US" altLang="en-US">
                <a:latin typeface="Franklin Gothic Book" pitchFamily="34" charset="0"/>
              </a:rPr>
              <a:t>Goal: Segment data into meaningful segments; detect patterns</a:t>
            </a:r>
          </a:p>
          <a:p>
            <a:pPr eaLnBrk="1" hangingPunct="1"/>
            <a:endParaRPr lang="en-US" altLang="en-US">
              <a:latin typeface="Franklin Gothic Book" pitchFamily="34" charset="0"/>
            </a:endParaRPr>
          </a:p>
          <a:p>
            <a:pPr eaLnBrk="1" hangingPunct="1"/>
            <a:r>
              <a:rPr lang="en-US" altLang="en-US">
                <a:latin typeface="Franklin Gothic Book" pitchFamily="34" charset="0"/>
              </a:rPr>
              <a:t>There is no target (outcome) variable to predict or classify</a:t>
            </a:r>
          </a:p>
          <a:p>
            <a:pPr eaLnBrk="1" hangingPunct="1"/>
            <a:endParaRPr lang="en-US" altLang="en-US">
              <a:latin typeface="Franklin Gothic Book" pitchFamily="34" charset="0"/>
            </a:endParaRPr>
          </a:p>
          <a:p>
            <a:pPr eaLnBrk="1" hangingPunct="1"/>
            <a:r>
              <a:rPr lang="en-US" altLang="en-US">
                <a:latin typeface="Franklin Gothic Book" pitchFamily="34" charset="0"/>
              </a:rPr>
              <a:t>Methods: Association rules, data reduction &amp; exploration, visualization</a:t>
            </a:r>
          </a:p>
        </p:txBody>
      </p:sp>
    </p:spTree>
    <p:extLst>
      <p:ext uri="{BB962C8B-B14F-4D97-AF65-F5344CB8AC3E}">
        <p14:creationId xmlns:p14="http://schemas.microsoft.com/office/powerpoint/2010/main" val="3307083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4" name="Date Placeholder 3"/>
          <p:cNvSpPr>
            <a:spLocks noGrp="1"/>
          </p:cNvSpPr>
          <p:nvPr>
            <p:ph type="dt" sz="half" idx="10"/>
          </p:nvPr>
        </p:nvSpPr>
        <p:spPr/>
        <p:txBody>
          <a:bodyPr/>
          <a:lstStyle/>
          <a:p>
            <a:fld id="{D753EFC8-4232-4598-94F6-94C0EBAFC469}" type="datetime1">
              <a:rPr lang="en-US" smtClean="0"/>
              <a:t>4/23/20</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33</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927086" y="3287149"/>
            <a:ext cx="988548" cy="1074413"/>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58405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5840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7449288" y="45840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475398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3231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a:t>Unsupervised: Association Rules</a:t>
            </a:r>
          </a:p>
        </p:txBody>
      </p:sp>
      <p:sp>
        <p:nvSpPr>
          <p:cNvPr id="13315" name="Content Placeholder 2"/>
          <p:cNvSpPr>
            <a:spLocks noGrp="1"/>
          </p:cNvSpPr>
          <p:nvPr>
            <p:ph sz="quarter" idx="1"/>
          </p:nvPr>
        </p:nvSpPr>
        <p:spPr>
          <a:xfrm>
            <a:off x="914400" y="1600200"/>
            <a:ext cx="8001000" cy="4572000"/>
          </a:xfrm>
        </p:spPr>
        <p:txBody>
          <a:bodyPr/>
          <a:lstStyle/>
          <a:p>
            <a:pPr eaLnBrk="1" hangingPunct="1"/>
            <a:r>
              <a:rPr lang="en-US" altLang="en-US">
                <a:latin typeface="Franklin Gothic Book" pitchFamily="34" charset="0"/>
              </a:rPr>
              <a:t>Goal: Produce rules that define “what goes with what”</a:t>
            </a:r>
          </a:p>
          <a:p>
            <a:pPr eaLnBrk="1" hangingPunct="1"/>
            <a:r>
              <a:rPr lang="en-US" altLang="en-US">
                <a:latin typeface="Franklin Gothic Book" pitchFamily="34" charset="0"/>
              </a:rPr>
              <a:t>Example: “If X was purchased, Y was also purchased”</a:t>
            </a:r>
          </a:p>
          <a:p>
            <a:pPr eaLnBrk="1" hangingPunct="1"/>
            <a:r>
              <a:rPr lang="en-US" altLang="en-US">
                <a:latin typeface="Franklin Gothic Book" pitchFamily="34" charset="0"/>
              </a:rPr>
              <a:t>Rows are transactions</a:t>
            </a:r>
          </a:p>
          <a:p>
            <a:pPr eaLnBrk="1" hangingPunct="1"/>
            <a:r>
              <a:rPr lang="en-US" altLang="en-US">
                <a:latin typeface="Franklin Gothic Book" pitchFamily="34" charset="0"/>
              </a:rPr>
              <a:t>Used in recommender systems – “Our records show you bought X, you may also like Y”</a:t>
            </a:r>
          </a:p>
          <a:p>
            <a:pPr eaLnBrk="1" hangingPunct="1"/>
            <a:r>
              <a:rPr lang="en-US" altLang="en-US">
                <a:latin typeface="Franklin Gothic Book" pitchFamily="34" charset="0"/>
              </a:rPr>
              <a:t>Also called “affinity analysis”</a:t>
            </a:r>
          </a:p>
          <a:p>
            <a:pPr eaLnBrk="1" hangingPunct="1"/>
            <a:endParaRPr lang="en-US" altLang="en-US">
              <a:latin typeface="Franklin Gothic Book" pitchFamily="34" charset="0"/>
            </a:endParaRPr>
          </a:p>
        </p:txBody>
      </p:sp>
    </p:spTree>
    <p:extLst>
      <p:ext uri="{BB962C8B-B14F-4D97-AF65-F5344CB8AC3E}">
        <p14:creationId xmlns:p14="http://schemas.microsoft.com/office/powerpoint/2010/main" val="4137585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Celtics (basketball team) win the game?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1026" name="Picture 2" descr="Image result for celtic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0170" y="2936631"/>
            <a:ext cx="2031023" cy="203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1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885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97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42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511"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0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Tree>
    <p:extLst>
      <p:ext uri="{BB962C8B-B14F-4D97-AF65-F5344CB8AC3E}">
        <p14:creationId xmlns:p14="http://schemas.microsoft.com/office/powerpoint/2010/main" val="41292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wickets will the Chennai </a:t>
            </a:r>
            <a:r>
              <a:rPr lang="en-US" dirty="0" err="1"/>
              <a:t>SuperKings</a:t>
            </a:r>
            <a:r>
              <a:rPr lang="en-US" dirty="0"/>
              <a:t> make?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8449"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417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5754"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539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716" y="3117194"/>
            <a:ext cx="3621171" cy="239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27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3693319"/>
          </a:xfrm>
          <a:prstGeom prst="rect">
            <a:avLst/>
          </a:prstGeom>
          <a:noFill/>
        </p:spPr>
        <p:txBody>
          <a:bodyPr wrap="square" rtlCol="0">
            <a:spAutoFit/>
          </a:bodyPr>
          <a:lstStyle/>
          <a:p>
            <a:r>
              <a:rPr lang="en-US" dirty="0"/>
              <a:t>Will the Celtics win the game?</a:t>
            </a:r>
          </a:p>
          <a:p>
            <a:r>
              <a:rPr lang="en-US" dirty="0"/>
              <a:t>How many wickets will the Chennai </a:t>
            </a:r>
            <a:r>
              <a:rPr lang="en-US" dirty="0" err="1"/>
              <a:t>SuperKings</a:t>
            </a:r>
            <a:r>
              <a:rPr lang="en-US" dirty="0"/>
              <a:t> make?</a:t>
            </a:r>
          </a:p>
          <a:p>
            <a:r>
              <a:rPr lang="en-US" dirty="0"/>
              <a:t>What should we place next to the cheese in the grocery cooler?</a:t>
            </a:r>
          </a:p>
          <a:p>
            <a:r>
              <a:rPr lang="en-US" dirty="0"/>
              <a:t>How did same stores sales change year over year?</a:t>
            </a:r>
          </a:p>
          <a:p>
            <a:r>
              <a:rPr lang="en-US" dirty="0"/>
              <a:t>How many patients should we expect in the urgent care tomorrow?</a:t>
            </a:r>
          </a:p>
          <a:p>
            <a:r>
              <a:rPr lang="en-US" dirty="0"/>
              <a:t>What are our customer personas and how are they similar by account attribute?</a:t>
            </a:r>
          </a:p>
          <a:p>
            <a:r>
              <a:rPr lang="en-US" dirty="0"/>
              <a:t>How many fish did each vessel catch yesterday?</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cxnSp>
        <p:nvCxnSpPr>
          <p:cNvPr id="11" name="Straight Arrow Connector 10"/>
          <p:cNvCxnSpPr/>
          <p:nvPr/>
        </p:nvCxnSpPr>
        <p:spPr>
          <a:xfrm flipV="1">
            <a:off x="3371850" y="2271713"/>
            <a:ext cx="1200150" cy="161448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86188" y="2686050"/>
            <a:ext cx="771525" cy="138588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343275" y="3214688"/>
            <a:ext cx="1228725" cy="207169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686050" y="4286251"/>
            <a:ext cx="1843088" cy="4143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438525" y="4814888"/>
            <a:ext cx="1033463" cy="19526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14563" y="2271713"/>
            <a:ext cx="2343150" cy="310038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985963" y="2486025"/>
            <a:ext cx="2571750" cy="121443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386138" y="4300538"/>
            <a:ext cx="1100137" cy="14287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126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Tree>
    <p:extLst>
      <p:ext uri="{BB962C8B-B14F-4D97-AF65-F5344CB8AC3E}">
        <p14:creationId xmlns:p14="http://schemas.microsoft.com/office/powerpoint/2010/main" val="4030147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4/23/20</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45</a:t>
            </a:fld>
            <a:endParaRPr lang="en-US"/>
          </a:p>
        </p:txBody>
      </p:sp>
    </p:spTree>
    <p:extLst>
      <p:ext uri="{BB962C8B-B14F-4D97-AF65-F5344CB8AC3E}">
        <p14:creationId xmlns:p14="http://schemas.microsoft.com/office/powerpoint/2010/main" val="13640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8014" y="3825015"/>
            <a:ext cx="5391807" cy="2528757"/>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a:xfrm>
            <a:off x="217610" y="365126"/>
            <a:ext cx="8708781" cy="591477"/>
          </a:xfrm>
        </p:spPr>
        <p:txBody>
          <a:bodyPr/>
          <a:lstStyle/>
          <a:p>
            <a:r>
              <a:rPr lang="en-US" dirty="0"/>
              <a:t>Perform a </a:t>
            </a:r>
            <a:r>
              <a:rPr lang="en-US" dirty="0" err="1"/>
              <a:t>Git</a:t>
            </a:r>
            <a:r>
              <a:rPr lang="en-US" dirty="0"/>
              <a:t> Pull to get the scripts &amp; data</a:t>
            </a:r>
          </a:p>
        </p:txBody>
      </p:sp>
      <p:sp>
        <p:nvSpPr>
          <p:cNvPr id="4" name="Slide Number Placeholder 3"/>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5"/>
          <p:cNvPicPr>
            <a:picLocks noChangeAspect="1"/>
          </p:cNvPicPr>
          <p:nvPr/>
        </p:nvPicPr>
        <p:blipFill>
          <a:blip r:embed="rId3"/>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9257" y="1142999"/>
            <a:ext cx="8805487" cy="461665"/>
          </a:xfrm>
          <a:prstGeom prst="rect">
            <a:avLst/>
          </a:prstGeom>
          <a:noFill/>
        </p:spPr>
        <p:txBody>
          <a:bodyPr wrap="none" rtlCol="0">
            <a:spAutoFit/>
          </a:bodyPr>
          <a:lstStyle/>
          <a:p>
            <a:r>
              <a:rPr lang="en-US" sz="2400" dirty="0">
                <a:hlinkClick r:id="rId4"/>
              </a:rPr>
              <a:t>https://github.com/kwartler/Harvard_DataMining_Business_Student</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a:solidFill>
                  <a:schemeClr val="bg1"/>
                </a:solidFill>
              </a:rPr>
              <a:t>If you have </a:t>
            </a:r>
            <a:r>
              <a:rPr lang="en-US" dirty="0" err="1">
                <a:solidFill>
                  <a:schemeClr val="bg1"/>
                </a:solidFill>
              </a:rPr>
              <a:t>git</a:t>
            </a:r>
            <a:r>
              <a:rPr lang="en-US" dirty="0">
                <a:solidFill>
                  <a:schemeClr val="bg1"/>
                </a:solidFill>
              </a:rPr>
              <a:t> software, when do a “</a:t>
            </a:r>
            <a:r>
              <a:rPr lang="en-US" dirty="0" err="1">
                <a:solidFill>
                  <a:schemeClr val="bg1"/>
                </a:solidFill>
              </a:rPr>
              <a:t>git</a:t>
            </a:r>
            <a:r>
              <a:rPr lang="en-US" dirty="0">
                <a:solidFill>
                  <a:schemeClr val="bg1"/>
                </a:solidFill>
              </a:rPr>
              <a:t> pull” in </a:t>
            </a:r>
            <a:r>
              <a:rPr lang="en-US" dirty="0" err="1">
                <a:solidFill>
                  <a:schemeClr val="bg1"/>
                </a:solidFill>
              </a:rPr>
              <a:t>Rstudio</a:t>
            </a:r>
            <a:r>
              <a:rPr lang="en-US" dirty="0">
                <a:solidFill>
                  <a:schemeClr val="bg1"/>
                </a:solidFill>
              </a:rPr>
              <a:t>.</a:t>
            </a:r>
          </a:p>
        </p:txBody>
      </p:sp>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a:solidFill>
                  <a:schemeClr val="bg1"/>
                </a:solidFill>
              </a:rPr>
              <a:t>Alternatively you can download a zip of the repo on github.com but this can be cumbersome with file updates.</a:t>
            </a: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652642" y="4966138"/>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157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555277" y="1105201"/>
            <a:ext cx="3749488" cy="1077218"/>
          </a:xfrm>
          <a:prstGeom prst="rect">
            <a:avLst/>
          </a:prstGeom>
          <a:noFill/>
        </p:spPr>
        <p:txBody>
          <a:bodyPr wrap="none" rtlCol="0">
            <a:spAutoFit/>
          </a:bodyPr>
          <a:lstStyle/>
          <a:p>
            <a:r>
              <a:rPr lang="en-US" sz="3200" dirty="0"/>
              <a:t>Open:</a:t>
            </a:r>
          </a:p>
          <a:p>
            <a:r>
              <a:rPr lang="en-US" sz="3200" dirty="0" err="1"/>
              <a:t>A_Basic_Test_Drive.R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first script, get familiar with the basic R operations by execution.</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1671" y="2286001"/>
            <a:ext cx="2975045" cy="3139321"/>
          </a:xfrm>
          <a:prstGeom prst="rect">
            <a:avLst/>
          </a:prstGeom>
          <a:noFill/>
        </p:spPr>
        <p:txBody>
          <a:bodyPr wrap="none" rtlCol="0">
            <a:spAutoFit/>
          </a:bodyPr>
          <a:lstStyle/>
          <a:p>
            <a:pPr marL="285750" indent="-285750">
              <a:buFont typeface="Arial" panose="020B0604020202020204" pitchFamily="34" charset="0"/>
              <a:buChar char="•"/>
            </a:pPr>
            <a:r>
              <a:rPr lang="en-US" dirty="0"/>
              <a:t>Simple Operators </a:t>
            </a:r>
            <a:r>
              <a:rPr lang="en-US" dirty="0" err="1"/>
              <a:t>ie</a:t>
            </a:r>
            <a:r>
              <a:rPr lang="en-US" dirty="0"/>
              <a:t> “+”</a:t>
            </a:r>
          </a:p>
          <a:p>
            <a:pPr marL="285750" indent="-285750">
              <a:buFont typeface="Arial" panose="020B0604020202020204" pitchFamily="34" charset="0"/>
              <a:buChar char="•"/>
            </a:pPr>
            <a:r>
              <a:rPr lang="en-US" dirty="0"/>
              <a:t>Define Variables using “&lt;-”</a:t>
            </a:r>
          </a:p>
          <a:p>
            <a:pPr marL="285750" indent="-285750">
              <a:buFont typeface="Arial" panose="020B0604020202020204" pitchFamily="34" charset="0"/>
              <a:buChar char="•"/>
            </a:pPr>
            <a:r>
              <a:rPr lang="en-US" dirty="0"/>
              <a:t>Review objects and types</a:t>
            </a:r>
          </a:p>
          <a:p>
            <a:pPr marL="285750" indent="-285750">
              <a:buFont typeface="Arial" panose="020B0604020202020204" pitchFamily="34" charset="0"/>
              <a:buChar char="•"/>
            </a:pPr>
            <a:r>
              <a:rPr lang="en-US" dirty="0"/>
              <a:t>Use paste()</a:t>
            </a:r>
          </a:p>
          <a:p>
            <a:pPr marL="285750" indent="-285750">
              <a:buFont typeface="Arial" panose="020B0604020202020204" pitchFamily="34" charset="0"/>
              <a:buChar char="•"/>
            </a:pPr>
            <a:r>
              <a:rPr lang="en-US" dirty="0"/>
              <a:t>Find help with “?”</a:t>
            </a:r>
          </a:p>
          <a:p>
            <a:pPr marL="285750" indent="-285750">
              <a:buFont typeface="Arial" panose="020B0604020202020204" pitchFamily="34" charset="0"/>
              <a:buChar char="•"/>
            </a:pPr>
            <a:r>
              <a:rPr lang="en-US" dirty="0"/>
              <a:t>Create a </a:t>
            </a:r>
            <a:r>
              <a:rPr lang="en-US" dirty="0" err="1"/>
              <a:t>data.frame</a:t>
            </a:r>
            <a:r>
              <a:rPr lang="en-US" dirty="0"/>
              <a:t>()</a:t>
            </a:r>
          </a:p>
          <a:p>
            <a:pPr marL="742950" lvl="1" indent="-285750">
              <a:buFont typeface="Arial" panose="020B0604020202020204" pitchFamily="34" charset="0"/>
              <a:buChar char="•"/>
            </a:pPr>
            <a:r>
              <a:rPr lang="en-US" dirty="0"/>
              <a:t>Add a column</a:t>
            </a:r>
          </a:p>
          <a:p>
            <a:pPr marL="742950" lvl="1" indent="-285750">
              <a:buFont typeface="Arial" panose="020B0604020202020204" pitchFamily="34" charset="0"/>
              <a:buChar char="•"/>
            </a:pPr>
            <a:r>
              <a:rPr lang="en-US" dirty="0"/>
              <a:t>Navigate the DF</a:t>
            </a:r>
          </a:p>
          <a:p>
            <a:pPr marL="742950" lvl="1" indent="-285750">
              <a:buFont typeface="Arial" panose="020B0604020202020204" pitchFamily="34" charset="0"/>
              <a:buChar char="•"/>
            </a:pPr>
            <a:r>
              <a:rPr lang="en-US" dirty="0"/>
              <a:t>write.csv()</a:t>
            </a:r>
          </a:p>
          <a:p>
            <a:pPr marL="742950" lvl="1" indent="-285750">
              <a:buFont typeface="Arial" panose="020B0604020202020204" pitchFamily="34" charset="0"/>
              <a:buChar char="•"/>
            </a:pPr>
            <a:r>
              <a:rPr lang="en-US" dirty="0"/>
              <a:t>read.csv()</a:t>
            </a:r>
          </a:p>
          <a:p>
            <a:pPr marL="285750" indent="-285750">
              <a:buFont typeface="Arial" panose="020B0604020202020204" pitchFamily="34" charset="0"/>
              <a:buChar char="•"/>
            </a:pPr>
            <a:endParaRPr lang="en-US" dirty="0"/>
          </a:p>
        </p:txBody>
      </p:sp>
      <p:sp>
        <p:nvSpPr>
          <p:cNvPr id="10" name="TextBox 9"/>
          <p:cNvSpPr txBox="1"/>
          <p:nvPr/>
        </p:nvSpPr>
        <p:spPr>
          <a:xfrm>
            <a:off x="4455459" y="2286001"/>
            <a:ext cx="2750433" cy="2585323"/>
          </a:xfrm>
          <a:prstGeom prst="rect">
            <a:avLst/>
          </a:prstGeom>
          <a:noFill/>
        </p:spPr>
        <p:txBody>
          <a:bodyPr wrap="none" rtlCol="0">
            <a:spAutoFit/>
          </a:bodyPr>
          <a:lstStyle/>
          <a:p>
            <a:pPr marL="285750" indent="-285750">
              <a:buFont typeface="Arial" panose="020B0604020202020204" pitchFamily="34" charset="0"/>
              <a:buChar char="•"/>
            </a:pPr>
            <a:r>
              <a:rPr lang="en-US" dirty="0"/>
              <a:t>scatterplot()</a:t>
            </a:r>
          </a:p>
          <a:p>
            <a:pPr marL="285750" indent="-285750">
              <a:buFont typeface="Arial" panose="020B0604020202020204" pitchFamily="34" charset="0"/>
              <a:buChar char="•"/>
            </a:pPr>
            <a:r>
              <a:rPr lang="en-US" dirty="0"/>
              <a:t>tables()</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a:t>Saving a visual as a .jpeg</a:t>
            </a:r>
          </a:p>
          <a:p>
            <a:pPr marL="285750" indent="-285750">
              <a:buFont typeface="Arial" panose="020B0604020202020204" pitchFamily="34" charset="0"/>
              <a:buChar char="•"/>
            </a:pPr>
            <a:r>
              <a:rPr lang="en-US" dirty="0"/>
              <a:t>“IF” Conditional loops</a:t>
            </a:r>
          </a:p>
          <a:p>
            <a:pPr marL="285750" indent="-285750">
              <a:buFont typeface="Arial" panose="020B0604020202020204" pitchFamily="34" charset="0"/>
              <a:buChar char="•"/>
            </a:pPr>
            <a:r>
              <a:rPr lang="en-US" dirty="0"/>
              <a:t>“FOR” loops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3830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Do or Do Not There is No Try…</a:t>
            </a:r>
          </a:p>
        </p:txBody>
      </p:sp>
      <p:sp>
        <p:nvSpPr>
          <p:cNvPr id="4" name="Slide Number Placeholder 3"/>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4" descr="Image result for force awakens x ray amaz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04923"/>
            <a:ext cx="8401845" cy="472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765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explore Amazon’s x-ray feature</a:t>
            </a:r>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5"/>
          <p:cNvPicPr>
            <a:picLocks noChangeAspect="1"/>
          </p:cNvPicPr>
          <p:nvPr/>
        </p:nvPicPr>
        <p:blipFill rotWithShape="1">
          <a:blip r:embed="rId3"/>
          <a:srcRect b="37484"/>
          <a:stretch/>
        </p:blipFill>
        <p:spPr>
          <a:xfrm>
            <a:off x="343467" y="5247504"/>
            <a:ext cx="3181350" cy="1161145"/>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343467" y="3271075"/>
            <a:ext cx="7796213" cy="1362075"/>
          </a:xfrm>
          <a:prstGeom prst="rect">
            <a:avLst/>
          </a:prstGeom>
          <a:ln>
            <a:solidFill>
              <a:schemeClr val="tx1"/>
            </a:solidFill>
          </a:ln>
        </p:spPr>
      </p:pic>
      <p:pic>
        <p:nvPicPr>
          <p:cNvPr id="8" name="Picture 7"/>
          <p:cNvPicPr>
            <a:picLocks noChangeAspect="1"/>
          </p:cNvPicPr>
          <p:nvPr/>
        </p:nvPicPr>
        <p:blipFill rotWithShape="1">
          <a:blip r:embed="rId5"/>
          <a:srcRect b="44947"/>
          <a:stretch/>
        </p:blipFill>
        <p:spPr>
          <a:xfrm>
            <a:off x="343467" y="1542298"/>
            <a:ext cx="7796213" cy="1114425"/>
          </a:xfrm>
          <a:prstGeom prst="rect">
            <a:avLst/>
          </a:prstGeom>
          <a:ln>
            <a:solidFill>
              <a:schemeClr val="tx1"/>
            </a:solidFill>
          </a:ln>
        </p:spPr>
      </p:pic>
      <p:sp>
        <p:nvSpPr>
          <p:cNvPr id="9" name="Rectangle 8"/>
          <p:cNvSpPr/>
          <p:nvPr/>
        </p:nvSpPr>
        <p:spPr>
          <a:xfrm>
            <a:off x="343467" y="1187357"/>
            <a:ext cx="3712191" cy="313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Character Background</a:t>
            </a:r>
          </a:p>
        </p:txBody>
      </p:sp>
      <p:sp>
        <p:nvSpPr>
          <p:cNvPr id="10" name="Rectangle 9"/>
          <p:cNvSpPr/>
          <p:nvPr/>
        </p:nvSpPr>
        <p:spPr>
          <a:xfrm>
            <a:off x="343467" y="2916134"/>
            <a:ext cx="3712191" cy="313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Official Scenes</a:t>
            </a:r>
          </a:p>
        </p:txBody>
      </p:sp>
      <p:sp>
        <p:nvSpPr>
          <p:cNvPr id="11" name="Rectangle 10"/>
          <p:cNvSpPr/>
          <p:nvPr/>
        </p:nvSpPr>
        <p:spPr>
          <a:xfrm>
            <a:off x="343467" y="4892561"/>
            <a:ext cx="3712191" cy="313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Character Appearances</a:t>
            </a:r>
          </a:p>
        </p:txBody>
      </p:sp>
    </p:spTree>
    <p:extLst>
      <p:ext uri="{BB962C8B-B14F-4D97-AF65-F5344CB8AC3E}">
        <p14:creationId xmlns:p14="http://schemas.microsoft.com/office/powerpoint/2010/main" val="267115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9D9A6F19-70A4-464E-96E6-757EB48B623F}"/>
              </a:ext>
            </a:extLst>
          </p:cNvPr>
          <p:cNvSpPr/>
          <p:nvPr/>
        </p:nvSpPr>
        <p:spPr>
          <a:xfrm>
            <a:off x="143220" y="990888"/>
            <a:ext cx="8857560" cy="369332"/>
          </a:xfrm>
          <a:prstGeom prst="rect">
            <a:avLst/>
          </a:prstGeom>
        </p:spPr>
        <p:txBody>
          <a:bodyPr wrap="square">
            <a:spAutoFit/>
          </a:bodyPr>
          <a:lstStyle/>
          <a:p>
            <a:r>
              <a:rPr lang="en-US" dirty="0">
                <a:latin typeface="Calibri,Bold"/>
              </a:rPr>
              <a:t>Machine Learning </a:t>
            </a:r>
            <a:r>
              <a:rPr lang="en-US" dirty="0">
                <a:latin typeface="Calibri" panose="020F0502020204030204" pitchFamily="34" charset="0"/>
              </a:rPr>
              <a:t>(or </a:t>
            </a:r>
            <a:r>
              <a:rPr lang="en-US" dirty="0">
                <a:latin typeface="Calibri,Bold"/>
              </a:rPr>
              <a:t>Statistical Learning</a:t>
            </a:r>
            <a:r>
              <a:rPr lang="en-US" dirty="0">
                <a:latin typeface="Calibri" panose="020F0502020204030204" pitchFamily="34" charset="0"/>
              </a:rPr>
              <a:t>) refers to a huge set of tools for understanding data. </a:t>
            </a:r>
            <a:endParaRPr lang="en-US" dirty="0">
              <a:latin typeface="Helvetica" pitchFamily="2" charset="0"/>
            </a:endParaRPr>
          </a:p>
        </p:txBody>
      </p:sp>
      <p:pic>
        <p:nvPicPr>
          <p:cNvPr id="11" name="Picture 10">
            <a:extLst>
              <a:ext uri="{FF2B5EF4-FFF2-40B4-BE49-F238E27FC236}">
                <a16:creationId xmlns:a16="http://schemas.microsoft.com/office/drawing/2014/main" id="{5B9CF1F4-4661-6E42-AE1C-C6F487CC0FD2}"/>
              </a:ext>
            </a:extLst>
          </p:cNvPr>
          <p:cNvPicPr>
            <a:picLocks noChangeAspect="1"/>
          </p:cNvPicPr>
          <p:nvPr/>
        </p:nvPicPr>
        <p:blipFill>
          <a:blip r:embed="rId2"/>
          <a:stretch>
            <a:fillRect/>
          </a:stretch>
        </p:blipFill>
        <p:spPr>
          <a:xfrm>
            <a:off x="1595800" y="1789945"/>
            <a:ext cx="5177533" cy="3908530"/>
          </a:xfrm>
          <a:prstGeom prst="rect">
            <a:avLst/>
          </a:prstGeom>
        </p:spPr>
      </p:pic>
      <p:sp>
        <p:nvSpPr>
          <p:cNvPr id="10" name="Title 2">
            <a:extLst>
              <a:ext uri="{FF2B5EF4-FFF2-40B4-BE49-F238E27FC236}">
                <a16:creationId xmlns:a16="http://schemas.microsoft.com/office/drawing/2014/main" id="{9EBFC47A-F28A-724A-BFC7-C24E0BED4910}"/>
              </a:ext>
            </a:extLst>
          </p:cNvPr>
          <p:cNvSpPr txBox="1">
            <a:spLocks/>
          </p:cNvSpPr>
          <p:nvPr/>
        </p:nvSpPr>
        <p:spPr>
          <a:xfrm>
            <a:off x="0" y="107947"/>
            <a:ext cx="91440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is Machine Learning anyway?</a:t>
            </a:r>
          </a:p>
        </p:txBody>
      </p:sp>
    </p:spTree>
    <p:extLst>
      <p:ext uri="{BB962C8B-B14F-4D97-AF65-F5344CB8AC3E}">
        <p14:creationId xmlns:p14="http://schemas.microsoft.com/office/powerpoint/2010/main" val="2248198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But first, what is a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220755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1015663"/>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a:t>
            </a:r>
            <a:r>
              <a:rPr lang="en-US" sz="1400" dirty="0" err="1">
                <a:solidFill>
                  <a:schemeClr val="accent6"/>
                </a:solidFill>
                <a:latin typeface="Consolas" panose="020B0609020204030204" pitchFamily="49" charset="0"/>
                <a:cs typeface="Consolas" panose="020B0609020204030204" pitchFamily="49" charset="0"/>
              </a:rPr>
              <a:t>screenTime$start</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screenTime$end,y</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),size=3)</a:t>
            </a:r>
          </a:p>
        </p:txBody>
      </p:sp>
    </p:spTree>
    <p:extLst>
      <p:ext uri="{BB962C8B-B14F-4D97-AF65-F5344CB8AC3E}">
        <p14:creationId xmlns:p14="http://schemas.microsoft.com/office/powerpoint/2010/main" val="3983819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Rectangle 7"/>
          <p:cNvSpPr/>
          <p:nvPr/>
        </p:nvSpPr>
        <p:spPr>
          <a:xfrm>
            <a:off x="1" y="1838553"/>
            <a:ext cx="9144000" cy="1246495"/>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a:t>
            </a:r>
            <a:r>
              <a:rPr lang="en-US" sz="1050" dirty="0" err="1">
                <a:latin typeface="Consolas" panose="020B0609020204030204" pitchFamily="49" charset="0"/>
                <a:cs typeface="Consolas" panose="020B0609020204030204" pitchFamily="49" charset="0"/>
              </a:rPr>
              <a:t>screenTime$start</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screenTime$end,y</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),size=3)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Tree>
    <p:extLst>
      <p:ext uri="{BB962C8B-B14F-4D97-AF65-F5344CB8AC3E}">
        <p14:creationId xmlns:p14="http://schemas.microsoft.com/office/powerpoint/2010/main" val="825433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573206" y="1145888"/>
            <a:ext cx="4144468" cy="1077218"/>
          </a:xfrm>
          <a:prstGeom prst="rect">
            <a:avLst/>
          </a:prstGeom>
          <a:noFill/>
        </p:spPr>
        <p:txBody>
          <a:bodyPr wrap="none" rtlCol="0">
            <a:spAutoFit/>
          </a:bodyPr>
          <a:lstStyle/>
          <a:p>
            <a:r>
              <a:rPr lang="en-US" sz="3200" dirty="0"/>
              <a:t>Open:</a:t>
            </a:r>
          </a:p>
          <a:p>
            <a:r>
              <a:rPr lang="en-US" sz="3200" dirty="0" err="1"/>
              <a:t>B_Functions_EDA_Viz.R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second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err="1"/>
              <a:t>Bokeh</a:t>
            </a:r>
            <a:r>
              <a:rPr lang="en-US" dirty="0"/>
              <a:t>::figure()</a:t>
            </a:r>
          </a:p>
        </p:txBody>
      </p:sp>
    </p:spTree>
    <p:extLst>
      <p:ext uri="{BB962C8B-B14F-4D97-AF65-F5344CB8AC3E}">
        <p14:creationId xmlns:p14="http://schemas.microsoft.com/office/powerpoint/2010/main" val="282951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9D9A6F19-70A4-464E-96E6-757EB48B623F}"/>
              </a:ext>
            </a:extLst>
          </p:cNvPr>
          <p:cNvSpPr/>
          <p:nvPr/>
        </p:nvSpPr>
        <p:spPr>
          <a:xfrm>
            <a:off x="143220" y="990888"/>
            <a:ext cx="8857560" cy="369332"/>
          </a:xfrm>
          <a:prstGeom prst="rect">
            <a:avLst/>
          </a:prstGeom>
        </p:spPr>
        <p:txBody>
          <a:bodyPr wrap="square">
            <a:spAutoFit/>
          </a:bodyPr>
          <a:lstStyle/>
          <a:p>
            <a:r>
              <a:rPr lang="en-US" dirty="0">
                <a:latin typeface="Calibri,Bold"/>
              </a:rPr>
              <a:t>Machine Learning </a:t>
            </a:r>
            <a:r>
              <a:rPr lang="en-US" dirty="0">
                <a:latin typeface="Calibri" panose="020F0502020204030204" pitchFamily="34" charset="0"/>
              </a:rPr>
              <a:t>(or </a:t>
            </a:r>
            <a:r>
              <a:rPr lang="en-US" dirty="0">
                <a:latin typeface="Calibri,Bold"/>
              </a:rPr>
              <a:t>Statistical Learning</a:t>
            </a:r>
            <a:r>
              <a:rPr lang="en-US" dirty="0">
                <a:latin typeface="Calibri" panose="020F0502020204030204" pitchFamily="34" charset="0"/>
              </a:rPr>
              <a:t>) refers to a huge set of tools for understanding data. </a:t>
            </a:r>
            <a:endParaRPr lang="en-US" dirty="0">
              <a:latin typeface="Helvetica" pitchFamily="2" charset="0"/>
            </a:endParaRPr>
          </a:p>
        </p:txBody>
      </p:sp>
      <p:pic>
        <p:nvPicPr>
          <p:cNvPr id="11" name="Picture 10">
            <a:extLst>
              <a:ext uri="{FF2B5EF4-FFF2-40B4-BE49-F238E27FC236}">
                <a16:creationId xmlns:a16="http://schemas.microsoft.com/office/drawing/2014/main" id="{5B9CF1F4-4661-6E42-AE1C-C6F487CC0FD2}"/>
              </a:ext>
            </a:extLst>
          </p:cNvPr>
          <p:cNvPicPr>
            <a:picLocks noChangeAspect="1"/>
          </p:cNvPicPr>
          <p:nvPr/>
        </p:nvPicPr>
        <p:blipFill>
          <a:blip r:embed="rId2"/>
          <a:stretch>
            <a:fillRect/>
          </a:stretch>
        </p:blipFill>
        <p:spPr>
          <a:xfrm>
            <a:off x="0" y="1506386"/>
            <a:ext cx="6055576" cy="4571366"/>
          </a:xfrm>
          <a:prstGeom prst="rect">
            <a:avLst/>
          </a:prstGeom>
        </p:spPr>
      </p:pic>
      <p:sp>
        <p:nvSpPr>
          <p:cNvPr id="10" name="Title 2">
            <a:extLst>
              <a:ext uri="{FF2B5EF4-FFF2-40B4-BE49-F238E27FC236}">
                <a16:creationId xmlns:a16="http://schemas.microsoft.com/office/drawing/2014/main" id="{9EBFC47A-F28A-724A-BFC7-C24E0BED4910}"/>
              </a:ext>
            </a:extLst>
          </p:cNvPr>
          <p:cNvSpPr txBox="1">
            <a:spLocks/>
          </p:cNvSpPr>
          <p:nvPr/>
        </p:nvSpPr>
        <p:spPr>
          <a:xfrm>
            <a:off x="0" y="107947"/>
            <a:ext cx="91440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is Machine Learning anyway?</a:t>
            </a:r>
          </a:p>
        </p:txBody>
      </p:sp>
      <p:sp>
        <p:nvSpPr>
          <p:cNvPr id="3" name="Rectangle 2">
            <a:extLst>
              <a:ext uri="{FF2B5EF4-FFF2-40B4-BE49-F238E27FC236}">
                <a16:creationId xmlns:a16="http://schemas.microsoft.com/office/drawing/2014/main" id="{B412795F-C16B-2544-B7A7-7C7B4B12D934}"/>
              </a:ext>
            </a:extLst>
          </p:cNvPr>
          <p:cNvSpPr/>
          <p:nvPr/>
        </p:nvSpPr>
        <p:spPr>
          <a:xfrm>
            <a:off x="6158753" y="2169930"/>
            <a:ext cx="2985247" cy="923330"/>
          </a:xfrm>
          <a:prstGeom prst="rect">
            <a:avLst/>
          </a:prstGeom>
        </p:spPr>
        <p:txBody>
          <a:bodyPr wrap="square">
            <a:spAutoFit/>
          </a:bodyPr>
          <a:lstStyle/>
          <a:p>
            <a:r>
              <a:rPr lang="en-US" dirty="0">
                <a:latin typeface="Calibri" panose="020F0502020204030204" pitchFamily="34" charset="0"/>
              </a:rPr>
              <a:t>In </a:t>
            </a:r>
            <a:r>
              <a:rPr lang="en-US" dirty="0">
                <a:latin typeface="Calibri,Bold"/>
              </a:rPr>
              <a:t>Supervised Learning</a:t>
            </a:r>
            <a:r>
              <a:rPr lang="en-US" dirty="0">
                <a:latin typeface="Calibri" panose="020F0502020204030204" pitchFamily="34" charset="0"/>
              </a:rPr>
              <a:t>, a statistical model is built to predict a labeled output.</a:t>
            </a:r>
            <a:endParaRPr lang="en-US" dirty="0"/>
          </a:p>
        </p:txBody>
      </p:sp>
    </p:spTree>
    <p:extLst>
      <p:ext uri="{BB962C8B-B14F-4D97-AF65-F5344CB8AC3E}">
        <p14:creationId xmlns:p14="http://schemas.microsoft.com/office/powerpoint/2010/main" val="81346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9D9A6F19-70A4-464E-96E6-757EB48B623F}"/>
              </a:ext>
            </a:extLst>
          </p:cNvPr>
          <p:cNvSpPr/>
          <p:nvPr/>
        </p:nvSpPr>
        <p:spPr>
          <a:xfrm>
            <a:off x="143220" y="990888"/>
            <a:ext cx="8857560" cy="369332"/>
          </a:xfrm>
          <a:prstGeom prst="rect">
            <a:avLst/>
          </a:prstGeom>
        </p:spPr>
        <p:txBody>
          <a:bodyPr wrap="square">
            <a:spAutoFit/>
          </a:bodyPr>
          <a:lstStyle/>
          <a:p>
            <a:r>
              <a:rPr lang="en-US" dirty="0">
                <a:latin typeface="Calibri,Bold"/>
              </a:rPr>
              <a:t>Machine Learning </a:t>
            </a:r>
            <a:r>
              <a:rPr lang="en-US" dirty="0">
                <a:latin typeface="Calibri" panose="020F0502020204030204" pitchFamily="34" charset="0"/>
              </a:rPr>
              <a:t>(or </a:t>
            </a:r>
            <a:r>
              <a:rPr lang="en-US" dirty="0">
                <a:latin typeface="Calibri,Bold"/>
              </a:rPr>
              <a:t>Statistical Learning</a:t>
            </a:r>
            <a:r>
              <a:rPr lang="en-US" dirty="0">
                <a:latin typeface="Calibri" panose="020F0502020204030204" pitchFamily="34" charset="0"/>
              </a:rPr>
              <a:t>) refers to a huge set of tools for understanding data. </a:t>
            </a:r>
            <a:endParaRPr lang="en-US" dirty="0">
              <a:latin typeface="Helvetica" pitchFamily="2" charset="0"/>
            </a:endParaRPr>
          </a:p>
        </p:txBody>
      </p:sp>
      <p:pic>
        <p:nvPicPr>
          <p:cNvPr id="11" name="Picture 10">
            <a:extLst>
              <a:ext uri="{FF2B5EF4-FFF2-40B4-BE49-F238E27FC236}">
                <a16:creationId xmlns:a16="http://schemas.microsoft.com/office/drawing/2014/main" id="{5B9CF1F4-4661-6E42-AE1C-C6F487CC0FD2}"/>
              </a:ext>
            </a:extLst>
          </p:cNvPr>
          <p:cNvPicPr>
            <a:picLocks noChangeAspect="1"/>
          </p:cNvPicPr>
          <p:nvPr/>
        </p:nvPicPr>
        <p:blipFill>
          <a:blip r:embed="rId2"/>
          <a:stretch>
            <a:fillRect/>
          </a:stretch>
        </p:blipFill>
        <p:spPr>
          <a:xfrm>
            <a:off x="2864223" y="1466045"/>
            <a:ext cx="6055576" cy="4571366"/>
          </a:xfrm>
          <a:prstGeom prst="rect">
            <a:avLst/>
          </a:prstGeom>
        </p:spPr>
      </p:pic>
      <p:sp>
        <p:nvSpPr>
          <p:cNvPr id="10" name="Title 2">
            <a:extLst>
              <a:ext uri="{FF2B5EF4-FFF2-40B4-BE49-F238E27FC236}">
                <a16:creationId xmlns:a16="http://schemas.microsoft.com/office/drawing/2014/main" id="{9EBFC47A-F28A-724A-BFC7-C24E0BED4910}"/>
              </a:ext>
            </a:extLst>
          </p:cNvPr>
          <p:cNvSpPr txBox="1">
            <a:spLocks/>
          </p:cNvSpPr>
          <p:nvPr/>
        </p:nvSpPr>
        <p:spPr>
          <a:xfrm>
            <a:off x="0" y="107947"/>
            <a:ext cx="91440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is Machine Learning anyway?</a:t>
            </a:r>
          </a:p>
        </p:txBody>
      </p:sp>
      <p:sp>
        <p:nvSpPr>
          <p:cNvPr id="3" name="Rectangle 2">
            <a:extLst>
              <a:ext uri="{FF2B5EF4-FFF2-40B4-BE49-F238E27FC236}">
                <a16:creationId xmlns:a16="http://schemas.microsoft.com/office/drawing/2014/main" id="{B412795F-C16B-2544-B7A7-7C7B4B12D934}"/>
              </a:ext>
            </a:extLst>
          </p:cNvPr>
          <p:cNvSpPr/>
          <p:nvPr/>
        </p:nvSpPr>
        <p:spPr>
          <a:xfrm>
            <a:off x="228600" y="2116142"/>
            <a:ext cx="2985247" cy="1477328"/>
          </a:xfrm>
          <a:prstGeom prst="rect">
            <a:avLst/>
          </a:prstGeom>
        </p:spPr>
        <p:txBody>
          <a:bodyPr wrap="square">
            <a:spAutoFit/>
          </a:bodyPr>
          <a:lstStyle/>
          <a:p>
            <a:r>
              <a:rPr lang="en-US" dirty="0">
                <a:latin typeface="Calibri" panose="020F0502020204030204" pitchFamily="34" charset="0"/>
              </a:rPr>
              <a:t>With </a:t>
            </a:r>
            <a:r>
              <a:rPr lang="en-US" dirty="0">
                <a:latin typeface="Calibri,Bold"/>
              </a:rPr>
              <a:t>Unsupervised Learning</a:t>
            </a:r>
            <a:r>
              <a:rPr lang="en-US" dirty="0">
                <a:latin typeface="Calibri" panose="020F0502020204030204" pitchFamily="34" charset="0"/>
              </a:rPr>
              <a:t>, there are inputs but no labeled response, you are looking for patterns and cohorts in the data. </a:t>
            </a:r>
            <a:endParaRPr lang="en-US" dirty="0"/>
          </a:p>
        </p:txBody>
      </p:sp>
    </p:spTree>
    <p:extLst>
      <p:ext uri="{BB962C8B-B14F-4D97-AF65-F5344CB8AC3E}">
        <p14:creationId xmlns:p14="http://schemas.microsoft.com/office/powerpoint/2010/main" val="232186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9D9A6F19-70A4-464E-96E6-757EB48B623F}"/>
              </a:ext>
            </a:extLst>
          </p:cNvPr>
          <p:cNvSpPr/>
          <p:nvPr/>
        </p:nvSpPr>
        <p:spPr>
          <a:xfrm>
            <a:off x="143220" y="990888"/>
            <a:ext cx="8857560" cy="369332"/>
          </a:xfrm>
          <a:prstGeom prst="rect">
            <a:avLst/>
          </a:prstGeom>
        </p:spPr>
        <p:txBody>
          <a:bodyPr wrap="square">
            <a:spAutoFit/>
          </a:bodyPr>
          <a:lstStyle/>
          <a:p>
            <a:r>
              <a:rPr lang="en-US" dirty="0">
                <a:latin typeface="Calibri,Bold"/>
              </a:rPr>
              <a:t>Machine Learning </a:t>
            </a:r>
            <a:r>
              <a:rPr lang="en-US" dirty="0">
                <a:latin typeface="Calibri" panose="020F0502020204030204" pitchFamily="34" charset="0"/>
              </a:rPr>
              <a:t>(or </a:t>
            </a:r>
            <a:r>
              <a:rPr lang="en-US" dirty="0">
                <a:latin typeface="Calibri,Bold"/>
              </a:rPr>
              <a:t>Statistical Learning</a:t>
            </a:r>
            <a:r>
              <a:rPr lang="en-US" dirty="0">
                <a:latin typeface="Calibri" panose="020F0502020204030204" pitchFamily="34" charset="0"/>
              </a:rPr>
              <a:t>) refers to a huge set of tools for understanding data. </a:t>
            </a:r>
            <a:endParaRPr lang="en-US" dirty="0">
              <a:latin typeface="Helvetica" pitchFamily="2" charset="0"/>
            </a:endParaRPr>
          </a:p>
        </p:txBody>
      </p:sp>
      <p:pic>
        <p:nvPicPr>
          <p:cNvPr id="11" name="Picture 10">
            <a:extLst>
              <a:ext uri="{FF2B5EF4-FFF2-40B4-BE49-F238E27FC236}">
                <a16:creationId xmlns:a16="http://schemas.microsoft.com/office/drawing/2014/main" id="{5B9CF1F4-4661-6E42-AE1C-C6F487CC0FD2}"/>
              </a:ext>
            </a:extLst>
          </p:cNvPr>
          <p:cNvPicPr>
            <a:picLocks noChangeAspect="1"/>
          </p:cNvPicPr>
          <p:nvPr/>
        </p:nvPicPr>
        <p:blipFill>
          <a:blip r:embed="rId2"/>
          <a:stretch>
            <a:fillRect/>
          </a:stretch>
        </p:blipFill>
        <p:spPr>
          <a:xfrm>
            <a:off x="1290918" y="1264339"/>
            <a:ext cx="6055576" cy="4571366"/>
          </a:xfrm>
          <a:prstGeom prst="rect">
            <a:avLst/>
          </a:prstGeom>
        </p:spPr>
      </p:pic>
      <p:sp>
        <p:nvSpPr>
          <p:cNvPr id="10" name="Title 2">
            <a:extLst>
              <a:ext uri="{FF2B5EF4-FFF2-40B4-BE49-F238E27FC236}">
                <a16:creationId xmlns:a16="http://schemas.microsoft.com/office/drawing/2014/main" id="{9EBFC47A-F28A-724A-BFC7-C24E0BED4910}"/>
              </a:ext>
            </a:extLst>
          </p:cNvPr>
          <p:cNvSpPr txBox="1">
            <a:spLocks/>
          </p:cNvSpPr>
          <p:nvPr/>
        </p:nvSpPr>
        <p:spPr>
          <a:xfrm>
            <a:off x="0" y="107947"/>
            <a:ext cx="91440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is Machine Learning anyway?</a:t>
            </a:r>
          </a:p>
        </p:txBody>
      </p:sp>
      <p:sp>
        <p:nvSpPr>
          <p:cNvPr id="7" name="Rectangle 6">
            <a:extLst>
              <a:ext uri="{FF2B5EF4-FFF2-40B4-BE49-F238E27FC236}">
                <a16:creationId xmlns:a16="http://schemas.microsoft.com/office/drawing/2014/main" id="{8B86C5BC-7395-3F48-B13B-CEF6C9B297B2}"/>
              </a:ext>
            </a:extLst>
          </p:cNvPr>
          <p:cNvSpPr/>
          <p:nvPr/>
        </p:nvSpPr>
        <p:spPr>
          <a:xfrm>
            <a:off x="188258" y="5818111"/>
            <a:ext cx="8754035" cy="646331"/>
          </a:xfrm>
          <a:prstGeom prst="rect">
            <a:avLst/>
          </a:prstGeom>
        </p:spPr>
        <p:txBody>
          <a:bodyPr wrap="square">
            <a:spAutoFit/>
          </a:bodyPr>
          <a:lstStyle/>
          <a:p>
            <a:r>
              <a:rPr lang="en-US" dirty="0">
                <a:latin typeface="Calibri" panose="020F0502020204030204" pitchFamily="34" charset="0"/>
              </a:rPr>
              <a:t>In </a:t>
            </a:r>
            <a:r>
              <a:rPr lang="en-US" dirty="0">
                <a:latin typeface="Calibri,Bold"/>
              </a:rPr>
              <a:t>Reinforcement Learning</a:t>
            </a:r>
            <a:r>
              <a:rPr lang="en-US" dirty="0">
                <a:latin typeface="Calibri" panose="020F0502020204030204" pitchFamily="34" charset="0"/>
              </a:rPr>
              <a:t>, a model learns how to behave in a defined environment by performing actions, seeing the results, going back to iterate on the actions etc.</a:t>
            </a:r>
            <a:endParaRPr lang="en-US" dirty="0"/>
          </a:p>
        </p:txBody>
      </p:sp>
    </p:spTree>
    <p:extLst>
      <p:ext uri="{BB962C8B-B14F-4D97-AF65-F5344CB8AC3E}">
        <p14:creationId xmlns:p14="http://schemas.microsoft.com/office/powerpoint/2010/main" val="135078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4/23/20</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352926" y="1395663"/>
            <a:ext cx="7190430" cy="3970318"/>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What is the current state?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What are the possible outcomes of the business scenario?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How will the outcome of the data mining project be used?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What is success for this project?</a:t>
            </a:r>
          </a:p>
        </p:txBody>
      </p:sp>
    </p:spTree>
    <p:extLst>
      <p:ext uri="{BB962C8B-B14F-4D97-AF65-F5344CB8AC3E}">
        <p14:creationId xmlns:p14="http://schemas.microsoft.com/office/powerpoint/2010/main" val="2540953972"/>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24527</TotalTime>
  <Words>3194</Words>
  <Application>Microsoft Macintosh PowerPoint</Application>
  <PresentationFormat>On-screen Show (4:3)</PresentationFormat>
  <Paragraphs>706</Paragraphs>
  <Slides>53</Slides>
  <Notes>42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Calibri Light</vt:lpstr>
      <vt:lpstr>Calibri,Bold</vt:lpstr>
      <vt:lpstr>Consolas</vt:lpstr>
      <vt:lpstr>Franklin Gothic Book</vt:lpstr>
      <vt:lpstr>Helvetica</vt:lpstr>
      <vt:lpstr>Open Sans</vt:lpstr>
      <vt:lpstr>Wingdings 2</vt:lpstr>
      <vt:lpstr>Office Theme</vt:lpstr>
      <vt:lpstr>Agenda</vt:lpstr>
      <vt:lpstr>Data Mining in this course </vt:lpstr>
      <vt:lpstr>Data Mining &amp; Science is almost always missing business acumen.</vt:lpstr>
      <vt:lpstr>Expertise is not confined to math or CS…but learning business implications.</vt:lpstr>
      <vt:lpstr>PowerPoint Presentation</vt:lpstr>
      <vt:lpstr>PowerPoint Presentation</vt:lpstr>
      <vt:lpstr>PowerPoint Presentation</vt:lpstr>
      <vt:lpstr>PowerPoint Presentation</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vt:lpstr>
      <vt:lpstr>Supervised Learning</vt:lpstr>
      <vt:lpstr>Types of Problems</vt:lpstr>
      <vt:lpstr>Supervised: Classification</vt:lpstr>
      <vt:lpstr>Types of Problems</vt:lpstr>
      <vt:lpstr>Types of Problems</vt:lpstr>
      <vt:lpstr>Supervised: Prediction</vt:lpstr>
      <vt:lpstr>Types of Problems</vt:lpstr>
      <vt:lpstr>Types of Problems</vt:lpstr>
      <vt:lpstr>Unsupervised Learning</vt:lpstr>
      <vt:lpstr>Unsupervised Learning</vt:lpstr>
      <vt:lpstr>Types of Problems</vt:lpstr>
      <vt:lpstr>Unsupervised: Association Rules</vt:lpstr>
      <vt:lpstr>Your turn…</vt:lpstr>
      <vt:lpstr>Your turn…</vt:lpstr>
      <vt:lpstr>Your turn…</vt:lpstr>
      <vt:lpstr>Your turn…</vt:lpstr>
      <vt:lpstr>Your turn…</vt:lpstr>
      <vt:lpstr>Your turn…</vt:lpstr>
      <vt:lpstr>Your turn…</vt:lpstr>
      <vt:lpstr>Your turn…</vt:lpstr>
      <vt:lpstr>Quiz!</vt:lpstr>
      <vt:lpstr>Agenda</vt:lpstr>
      <vt:lpstr>Perform a Git Pull to get the scripts &amp; data</vt:lpstr>
      <vt:lpstr>Let’s Practice!</vt:lpstr>
      <vt:lpstr>Do or Do Not There is No Try…</vt:lpstr>
      <vt:lpstr>Let’s explore Amazon’s x-ray feature</vt:lpstr>
      <vt:lpstr>But first, what is a ggplot?</vt:lpstr>
      <vt:lpstr>Understanding ggplot…</vt:lpstr>
      <vt:lpstr>Understanding ggplot…</vt:lpstr>
      <vt:lpstr>Let’s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Edward Kwartler</cp:lastModifiedBy>
  <cp:revision>121</cp:revision>
  <cp:lastPrinted>2018-07-10T22:02:33Z</cp:lastPrinted>
  <dcterms:created xsi:type="dcterms:W3CDTF">2018-05-11T14:06:45Z</dcterms:created>
  <dcterms:modified xsi:type="dcterms:W3CDTF">2020-04-23T14:42:12Z</dcterms:modified>
</cp:coreProperties>
</file>